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8E0A74-0AB7-10C5-5064-EAFDB00F3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A80ED45-A208-48BE-2768-0730A57C7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DFE52CC-692C-0393-9621-B493962C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7E5BAED-96BC-CAA8-D865-53F0D0CE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F6FAD65-9406-3CD3-779D-30A0F561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97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39BB8C-2390-4C22-8994-16BEFB0D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4D503AD-7ADE-08A1-873D-582AF0CDB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FD64045-A853-CD77-235C-2539F526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19880C1-C26D-9C0F-F39D-33164D4C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5EEBEA-18F3-E42F-8AF0-040814EB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8374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B50BCDC-71D8-D59A-C937-EEB7BA4B4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692502B-1623-9968-5B4A-3C70B8AA4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C113561-41C3-8EEA-C390-5310A74F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1B3B1FF-AF30-5418-A3D0-881592AE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7EE9E22-B2F1-C284-04F4-C3A2E772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234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EB9AD-E5E7-F239-1F05-7FE44F7A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ED5AD3-7DF2-7DDD-BCC1-1F963C25D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343C7C4-A672-5FA0-28DC-A5CD6BA3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196AFC-BEE6-D30A-C4E5-97FC9F94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0CCCDE0-2620-ED06-0E0E-420B1022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6686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BA3846-A4E8-F205-A4A5-0B7A1A81D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29E1335-4C2A-E486-A4C6-153C57CE6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EAEE84-2B81-1DFC-4A73-6BBDCECD9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5ED577C-C813-6EEE-17FD-A356E86E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E3649FC-12B9-73F9-9B5C-6509CA7A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560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1A54DF-D9A4-1FE1-CB6C-0F1D791E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3689DD-87EF-E54C-D28D-2F04CA837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2F76716-5715-7A48-23CD-A32B28D47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A5E27B2-0DE4-0785-D43D-9C6BF306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BD8DCD5-5D89-C5AC-92C6-78A53C8C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9B059C4-4BCB-3768-93C2-0B177679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6608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B6B33-0892-C622-038F-CD863F9F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68E672C-6F70-CCDC-8892-19692F33C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5338BD2-6FB5-7850-DC26-E46CE5629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9B9CB69-1EF6-A684-4102-ACB4C3D53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C146F5A-00EC-3872-D610-2036F136A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92A332C-D6C1-3E66-2A4B-3D1F36A2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3608B11-0F20-1249-4B5C-7F9BF8E64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95E1B1D-3978-EAAA-5AD2-C460D858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199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23EF77-BB23-2697-048F-5F44232C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2187F39-234B-3025-9C6E-AA76EC1C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1D98ACF-951F-37E3-5F48-40A6B13C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BAE7DF6-F189-1505-C9DA-BF5061B0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208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16EB9A9-A570-DB3D-5C37-304005A8D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D4902FA-4160-1CE6-254C-50EC5F062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EB74615-6AB8-3B46-2972-EDC824BD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412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9D4727-6B5E-4E59-AB76-FA8E95D9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C249EA-A790-B017-5942-AA356C41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FB85816-E6BB-977F-D1BD-4D50DECF3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750B17F-04A2-CAB4-2526-4C6D4E4A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EC943FD-65E6-65CF-8F55-4DA0BB3C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6626DAF-0CBD-02ED-0D45-CBBDD05F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915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9FED8E-A5C7-E948-F9A6-47D8B456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52A273F-9A16-A2B8-C5F0-6EA4F58604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B323BBC-4A95-E2C5-5220-FBFD52F4D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9C3886B-112E-B994-183C-E273D28D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55D14D2-DBF6-1EA0-CF16-9C2746A54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DE91A58-BF9C-EB30-D35B-08F576A7B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298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102665B2-87DF-93B8-8218-C779FDC5C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FF04F32-EF3D-DFFC-7AD1-C6050C093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1633E2E-A1E0-F9AF-4F48-53BAD7A9C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675FC-DAAB-49C7-9555-B459F450366B}" type="datetimeFigureOut">
              <a:rPr lang="hu-HU" smtClean="0"/>
              <a:t>2023. 10. 12.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353F136-05F2-DE4C-99D4-0AD9C8DB8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0CEABBD-AD75-EE30-05F8-A0283961B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F4F03-05CC-4A91-A96F-DBB339D5E26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818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fa, megvilágítás, gömb, éjszaka látható&#10;&#10;Automatikusan generált leírás">
            <a:extLst>
              <a:ext uri="{FF2B5EF4-FFF2-40B4-BE49-F238E27FC236}">
                <a16:creationId xmlns:a16="http://schemas.microsoft.com/office/drawing/2014/main" id="{45CCACB8-04EB-D8EA-C1A7-D4B71AF1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Kép 13" descr="A képen ég, felhő, fa, kültéri látható&#10;&#10;Automatikusan generált leírás">
            <a:extLst>
              <a:ext uri="{FF2B5EF4-FFF2-40B4-BE49-F238E27FC236}">
                <a16:creationId xmlns:a16="http://schemas.microsoft.com/office/drawing/2014/main" id="{78B446B6-4B7C-28A5-E388-965EBFFA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048"/>
            <a:ext cx="6096000" cy="6851904"/>
          </a:xfrm>
          <a:prstGeom prst="rect">
            <a:avLst/>
          </a:prstGeom>
        </p:spPr>
      </p:pic>
      <p:sp>
        <p:nvSpPr>
          <p:cNvPr id="17" name="Ellipszis 16">
            <a:hlinkClick r:id="rId4" action="ppaction://hlinksldjump"/>
            <a:extLst>
              <a:ext uri="{FF2B5EF4-FFF2-40B4-BE49-F238E27FC236}">
                <a16:creationId xmlns:a16="http://schemas.microsoft.com/office/drawing/2014/main" id="{D2B22C6F-6C6C-AD9E-1D76-4937833EEAB3}"/>
              </a:ext>
            </a:extLst>
          </p:cNvPr>
          <p:cNvSpPr/>
          <p:nvPr/>
        </p:nvSpPr>
        <p:spPr>
          <a:xfrm>
            <a:off x="2029216" y="4943082"/>
            <a:ext cx="1803748" cy="4008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>
                <a:solidFill>
                  <a:schemeClr val="tx1"/>
                </a:solidFill>
              </a:rPr>
              <a:t>információ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8" name="Ellipszis 17">
            <a:hlinkClick r:id="rId5" action="ppaction://hlinksldjump"/>
            <a:extLst>
              <a:ext uri="{FF2B5EF4-FFF2-40B4-BE49-F238E27FC236}">
                <a16:creationId xmlns:a16="http://schemas.microsoft.com/office/drawing/2014/main" id="{5C9EC9E4-A165-57CC-160D-434067605EAF}"/>
              </a:ext>
            </a:extLst>
          </p:cNvPr>
          <p:cNvSpPr/>
          <p:nvPr/>
        </p:nvSpPr>
        <p:spPr>
          <a:xfrm>
            <a:off x="8459244" y="4943083"/>
            <a:ext cx="1803748" cy="4008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A kilátóról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FA266AFB-E5AD-18BD-CBF2-2CE23B1C22B3}"/>
              </a:ext>
            </a:extLst>
          </p:cNvPr>
          <p:cNvSpPr txBox="1"/>
          <p:nvPr/>
        </p:nvSpPr>
        <p:spPr>
          <a:xfrm>
            <a:off x="651353" y="502286"/>
            <a:ext cx="43590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b="0" i="0" dirty="0">
                <a:solidFill>
                  <a:srgbClr val="DBDEE1"/>
                </a:solidFill>
                <a:effectLst/>
                <a:latin typeface="gg sans"/>
              </a:rPr>
              <a:t>A Balatonboglári </a:t>
            </a:r>
            <a:r>
              <a:rPr lang="hu-HU" sz="2500" b="0" i="0" dirty="0">
                <a:solidFill>
                  <a:srgbClr val="DBDEE1"/>
                </a:solidFill>
                <a:effectLst/>
                <a:latin typeface="Franklin Gothic Medium" panose="020B0603020102020204" pitchFamily="34" charset="0"/>
              </a:rPr>
              <a:t>gömbkilátó</a:t>
            </a:r>
            <a:endParaRPr lang="hu-HU" sz="2500" dirty="0">
              <a:latin typeface="Franklin Gothic Medium" panose="020B0603020102020204" pitchFamily="34" charset="0"/>
            </a:endParaRPr>
          </a:p>
        </p:txBody>
      </p:sp>
      <p:sp>
        <p:nvSpPr>
          <p:cNvPr id="21" name="Nyíl: lefelé mutató 20">
            <a:hlinkClick r:id="rId6" action="ppaction://hlinksldjump"/>
            <a:extLst>
              <a:ext uri="{FF2B5EF4-FFF2-40B4-BE49-F238E27FC236}">
                <a16:creationId xmlns:a16="http://schemas.microsoft.com/office/drawing/2014/main" id="{70CE2538-30C8-789F-879E-C89209ECD4BC}"/>
              </a:ext>
            </a:extLst>
          </p:cNvPr>
          <p:cNvSpPr/>
          <p:nvPr/>
        </p:nvSpPr>
        <p:spPr>
          <a:xfrm>
            <a:off x="5795376" y="5876314"/>
            <a:ext cx="588723" cy="76408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383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401239B9-4312-9159-179E-E60BA1631970}"/>
              </a:ext>
            </a:extLst>
          </p:cNvPr>
          <p:cNvSpPr txBox="1"/>
          <p:nvPr/>
        </p:nvSpPr>
        <p:spPr>
          <a:xfrm>
            <a:off x="419622" y="124818"/>
            <a:ext cx="26179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sz="2500" b="0" i="0" dirty="0">
                <a:solidFill>
                  <a:srgbClr val="333333"/>
                </a:solidFill>
                <a:effectLst/>
                <a:latin typeface="sourcesanspro"/>
              </a:rPr>
              <a:t>Helyszín jellemzői: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777CCB4-27E8-7ED1-2168-B45C4534E883}"/>
              </a:ext>
            </a:extLst>
          </p:cNvPr>
          <p:cNvSpPr txBox="1"/>
          <p:nvPr/>
        </p:nvSpPr>
        <p:spPr>
          <a:xfrm>
            <a:off x="363255" y="1114816"/>
            <a:ext cx="3958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solidFill>
                  <a:srgbClr val="333333"/>
                </a:solidFill>
                <a:effectLst/>
                <a:latin typeface="sourcesanspro"/>
              </a:rPr>
              <a:t>Általános: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solidFill>
                  <a:srgbClr val="333333"/>
                </a:solidFill>
                <a:effectLst/>
                <a:latin typeface="sourcesanspro"/>
              </a:rPr>
              <a:t>Állatbarát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solidFill>
                  <a:srgbClr val="333333"/>
                </a:solidFill>
                <a:effectLst/>
                <a:latin typeface="sourcesanspro"/>
              </a:rPr>
              <a:t>ATM a közelben: 1.1 km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solidFill>
                  <a:srgbClr val="333333"/>
                </a:solidFill>
                <a:effectLst/>
                <a:latin typeface="sourcesanspro"/>
              </a:rPr>
              <a:t>Beszélt nyelvek: magyar, angol, német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solidFill>
                  <a:srgbClr val="333333"/>
                </a:solidFill>
                <a:effectLst/>
                <a:latin typeface="sourcesanspro"/>
              </a:rPr>
              <a:t>Akadálymentesített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A845FEA-896B-CEFE-62DB-F15E781F5C36}"/>
              </a:ext>
            </a:extLst>
          </p:cNvPr>
          <p:cNvSpPr txBox="1"/>
          <p:nvPr/>
        </p:nvSpPr>
        <p:spPr>
          <a:xfrm>
            <a:off x="4588703" y="1410417"/>
            <a:ext cx="3281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Parkolás: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Parkoló a közelben: Fizetős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Távolság a szolgáltatótól: 500 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Parkoló jellege: Közterület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185BEC0-812F-6F7F-E91A-6D27B4CA96BF}"/>
              </a:ext>
            </a:extLst>
          </p:cNvPr>
          <p:cNvSpPr txBox="1"/>
          <p:nvPr/>
        </p:nvSpPr>
        <p:spPr>
          <a:xfrm>
            <a:off x="306888" y="3682652"/>
            <a:ext cx="2730674" cy="1202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helyszíni szolgáltatások: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Étkezési lehetőség: Büfé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Biciklitároló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Értékmegőrző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630B9D3-7A8C-3DC1-DD56-C214414797BD}"/>
              </a:ext>
            </a:extLst>
          </p:cNvPr>
          <p:cNvSpPr txBox="1"/>
          <p:nvPr/>
        </p:nvSpPr>
        <p:spPr>
          <a:xfrm>
            <a:off x="4571999" y="3682652"/>
            <a:ext cx="3048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Megközelítés: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Távolság vasútállomástól: 1.6 km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Távolság buszmegállótól: 400 m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19B76FC3-B82F-5408-CFC4-3AF05C47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033" y="-18914"/>
            <a:ext cx="4475967" cy="3551254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9FE563E-0FC4-04D3-D6ED-987D534DECA6}"/>
              </a:ext>
            </a:extLst>
          </p:cNvPr>
          <p:cNvSpPr txBox="1"/>
          <p:nvPr/>
        </p:nvSpPr>
        <p:spPr>
          <a:xfrm>
            <a:off x="8430015" y="4005818"/>
            <a:ext cx="30480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kilátó megtekintése belépő köteles. Online nem tudunk jegyet venni, készpénz a biztonság kedvéért legyen nálunk.  </a:t>
            </a:r>
          </a:p>
          <a:p>
            <a:endParaRPr lang="hu-H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Felnőtt jegy: 350 Ft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Gyermekjegy: 300 Ft</a:t>
            </a:r>
          </a:p>
        </p:txBody>
      </p:sp>
      <p:sp>
        <p:nvSpPr>
          <p:cNvPr id="10" name="Ellipszis 9">
            <a:hlinkClick r:id="rId3" action="ppaction://hlinksldjump"/>
            <a:extLst>
              <a:ext uri="{FF2B5EF4-FFF2-40B4-BE49-F238E27FC236}">
                <a16:creationId xmlns:a16="http://schemas.microsoft.com/office/drawing/2014/main" id="{E944E08B-BF23-93E2-0F3A-79A8AB9EF6B8}"/>
              </a:ext>
            </a:extLst>
          </p:cNvPr>
          <p:cNvSpPr/>
          <p:nvPr/>
        </p:nvSpPr>
        <p:spPr>
          <a:xfrm>
            <a:off x="200416" y="6314142"/>
            <a:ext cx="1490598" cy="3121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vissza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6FAF16FC-CFFC-E039-1B84-7C95F34707A7}"/>
              </a:ext>
            </a:extLst>
          </p:cNvPr>
          <p:cNvCxnSpPr/>
          <p:nvPr/>
        </p:nvCxnSpPr>
        <p:spPr>
          <a:xfrm>
            <a:off x="-1028472" y="3133817"/>
            <a:ext cx="8744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FE4F8A7C-85ED-B88F-8209-647FFF436D7F}"/>
              </a:ext>
            </a:extLst>
          </p:cNvPr>
          <p:cNvCxnSpPr>
            <a:cxnSpLocks/>
          </p:cNvCxnSpPr>
          <p:nvPr/>
        </p:nvCxnSpPr>
        <p:spPr>
          <a:xfrm>
            <a:off x="-873983" y="5159980"/>
            <a:ext cx="8640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336B1DAA-2611-E23D-35C2-1A01FA52FBFD}"/>
              </a:ext>
            </a:extLst>
          </p:cNvPr>
          <p:cNvCxnSpPr>
            <a:cxnSpLocks/>
          </p:cNvCxnSpPr>
          <p:nvPr/>
        </p:nvCxnSpPr>
        <p:spPr>
          <a:xfrm flipV="1">
            <a:off x="3854611" y="-18914"/>
            <a:ext cx="0" cy="68769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D42DB1D8-3C9F-F5DC-3235-1E40949433C0}"/>
              </a:ext>
            </a:extLst>
          </p:cNvPr>
          <p:cNvCxnSpPr/>
          <p:nvPr/>
        </p:nvCxnSpPr>
        <p:spPr>
          <a:xfrm>
            <a:off x="-1028472" y="852257"/>
            <a:ext cx="8744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72D00F27-ABFA-2F2E-2088-1B1A71B62A54}"/>
              </a:ext>
            </a:extLst>
          </p:cNvPr>
          <p:cNvCxnSpPr>
            <a:cxnSpLocks/>
          </p:cNvCxnSpPr>
          <p:nvPr/>
        </p:nvCxnSpPr>
        <p:spPr>
          <a:xfrm>
            <a:off x="7716033" y="3133817"/>
            <a:ext cx="73077" cy="44952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316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fa, megvilágítás, gömb, éjszaka látható&#10;&#10;Automatikusan generált leírás">
            <a:extLst>
              <a:ext uri="{FF2B5EF4-FFF2-40B4-BE49-F238E27FC236}">
                <a16:creationId xmlns:a16="http://schemas.microsoft.com/office/drawing/2014/main" id="{45CCACB8-04EB-D8EA-C1A7-D4B71AF12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51" r="100000"/>
          <a:stretch/>
        </p:blipFill>
        <p:spPr>
          <a:xfrm>
            <a:off x="-1603332" y="16180"/>
            <a:ext cx="1603332" cy="685800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24B097C7-6B7A-CE06-74D9-F9D95E3FC3A8}"/>
              </a:ext>
            </a:extLst>
          </p:cNvPr>
          <p:cNvSpPr txBox="1"/>
          <p:nvPr/>
        </p:nvSpPr>
        <p:spPr>
          <a:xfrm>
            <a:off x="-62144" y="257909"/>
            <a:ext cx="8417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ABeeZee"/>
              </a:rPr>
              <a:t>A vulkanikus eredetű Várdomb csúcsán, 165 méteres magasságban áll Balatonboglár város talán legismertebb jelképe, látványossága a Gömbkilátó. Eredetileg a magyar alumíniumipar jelképeként mutatták be a Budapesti Nemzetközi Vásáron a belföldi idegenforgalom pavilonját, a „Magyar </a:t>
            </a:r>
            <a:r>
              <a:rPr lang="hu-HU" b="0" i="0" dirty="0" err="1">
                <a:effectLst/>
                <a:latin typeface="ABeeZee"/>
              </a:rPr>
              <a:t>Atomium</a:t>
            </a:r>
            <a:r>
              <a:rPr lang="hu-HU" b="0" i="0" dirty="0">
                <a:effectLst/>
                <a:latin typeface="ABeeZee"/>
              </a:rPr>
              <a:t>’’-ot, amely az 1958-as brüsszeli világkiállítás híres jelképének ihletésében épült Kádár István mérnök tervei alapján. 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9206D17-78D3-8ABD-B012-906C43578214}"/>
              </a:ext>
            </a:extLst>
          </p:cNvPr>
          <p:cNvSpPr txBox="1"/>
          <p:nvPr/>
        </p:nvSpPr>
        <p:spPr>
          <a:xfrm>
            <a:off x="0" y="2210941"/>
            <a:ext cx="72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Eredetileg belső üvegburkolattal tervezték fölállítani, amelyben egy presszót kívántak elhelyezni; de a természeti erők ezt nem engedték. A gömböt Zics László építész javaslatára díszkivilágítással látták el, ami még az északi partról is könnyen felfedezhető. Az 1980-as években átesett már egy felújításon.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FF521C0-8D5A-8BAE-A04B-99B9FEDF0EA7}"/>
              </a:ext>
            </a:extLst>
          </p:cNvPr>
          <p:cNvSpPr txBox="1"/>
          <p:nvPr/>
        </p:nvSpPr>
        <p:spPr>
          <a:xfrm>
            <a:off x="8818324" y="2354892"/>
            <a:ext cx="31565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ABeeZee"/>
              </a:rPr>
              <a:t>Tudta?</a:t>
            </a:r>
            <a:br>
              <a:rPr lang="hu-HU" dirty="0"/>
            </a:br>
            <a:br>
              <a:rPr lang="hu-HU" dirty="0"/>
            </a:br>
            <a:r>
              <a:rPr lang="hu-HU" b="0" i="0" dirty="0">
                <a:effectLst/>
                <a:latin typeface="ABeeZee"/>
              </a:rPr>
              <a:t>A Gömbkilátó erős szélben akár több métert is lenghet, de a rugalmas szerkezet elnyeli a szél által keltett mozgási energiát, így nem kell attól tartani, hogy egyszer csak legurul a dombról…</a:t>
            </a:r>
            <a:endParaRPr lang="hu-HU" dirty="0"/>
          </a:p>
        </p:txBody>
      </p:sp>
      <p:sp>
        <p:nvSpPr>
          <p:cNvPr id="5" name="Ellipszis 4">
            <a:hlinkClick r:id="rId3" action="ppaction://hlinksldjump"/>
            <a:extLst>
              <a:ext uri="{FF2B5EF4-FFF2-40B4-BE49-F238E27FC236}">
                <a16:creationId xmlns:a16="http://schemas.microsoft.com/office/drawing/2014/main" id="{FC25EC41-E738-FB0D-3D23-E626E28FD382}"/>
              </a:ext>
            </a:extLst>
          </p:cNvPr>
          <p:cNvSpPr/>
          <p:nvPr/>
        </p:nvSpPr>
        <p:spPr>
          <a:xfrm>
            <a:off x="200416" y="6314142"/>
            <a:ext cx="1490598" cy="3121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vissza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472A1E5-801E-4400-C482-87ADF8113E84}"/>
              </a:ext>
            </a:extLst>
          </p:cNvPr>
          <p:cNvSpPr txBox="1"/>
          <p:nvPr/>
        </p:nvSpPr>
        <p:spPr>
          <a:xfrm>
            <a:off x="217117" y="4478550"/>
            <a:ext cx="5557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A kedvelt kirándulási célpont, majd 2012 nyarától egy ismételt felújítást követően újra látogathatóvá. A Gömbkilátó káprázatos panorámája évente több tízezer látogatót vonz.</a:t>
            </a:r>
            <a:br>
              <a:rPr lang="hu-HU" dirty="0"/>
            </a:br>
            <a:endParaRPr lang="hu-HU" dirty="0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84926292-2C8D-1066-7639-56C9E82BA702}"/>
              </a:ext>
            </a:extLst>
          </p:cNvPr>
          <p:cNvCxnSpPr/>
          <p:nvPr/>
        </p:nvCxnSpPr>
        <p:spPr>
          <a:xfrm>
            <a:off x="0" y="4065973"/>
            <a:ext cx="87445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4BEC3DE-66CC-C825-D3F6-A94476F46684}"/>
              </a:ext>
            </a:extLst>
          </p:cNvPr>
          <p:cNvCxnSpPr>
            <a:cxnSpLocks/>
          </p:cNvCxnSpPr>
          <p:nvPr/>
        </p:nvCxnSpPr>
        <p:spPr>
          <a:xfrm>
            <a:off x="-62144" y="5860742"/>
            <a:ext cx="88804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94650F67-C530-4C48-8D33-5467BD194884}"/>
              </a:ext>
            </a:extLst>
          </p:cNvPr>
          <p:cNvCxnSpPr>
            <a:cxnSpLocks/>
          </p:cNvCxnSpPr>
          <p:nvPr/>
        </p:nvCxnSpPr>
        <p:spPr>
          <a:xfrm>
            <a:off x="-62144" y="1883546"/>
            <a:ext cx="88066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659F959F-C9F0-1BCC-5A99-189AB2D81960}"/>
              </a:ext>
            </a:extLst>
          </p:cNvPr>
          <p:cNvCxnSpPr>
            <a:cxnSpLocks/>
          </p:cNvCxnSpPr>
          <p:nvPr/>
        </p:nvCxnSpPr>
        <p:spPr>
          <a:xfrm flipH="1" flipV="1">
            <a:off x="8694999" y="0"/>
            <a:ext cx="123325" cy="703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57577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sodabogyós-barlang, Balatonederics">
            <a:extLst>
              <a:ext uri="{FF2B5EF4-FFF2-40B4-BE49-F238E27FC236}">
                <a16:creationId xmlns:a16="http://schemas.microsoft.com/office/drawing/2014/main" id="{8EEAA752-A936-6AA6-1F2B-FF931AC66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8" b="7888"/>
          <a:stretch/>
        </p:blipFill>
        <p:spPr bwMode="auto">
          <a:xfrm>
            <a:off x="0" y="0"/>
            <a:ext cx="122922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8253B877-B121-11EA-0F34-83CA6F09C357}"/>
              </a:ext>
            </a:extLst>
          </p:cNvPr>
          <p:cNvSpPr txBox="1"/>
          <p:nvPr/>
        </p:nvSpPr>
        <p:spPr>
          <a:xfrm>
            <a:off x="121085" y="413360"/>
            <a:ext cx="848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Csodabogyós-barlang, Balatonederics</a:t>
            </a:r>
          </a:p>
        </p:txBody>
      </p:sp>
      <p:sp>
        <p:nvSpPr>
          <p:cNvPr id="5" name="Ellipszis 4">
            <a:hlinkClick r:id="rId3" action="ppaction://hlinksldjump"/>
            <a:extLst>
              <a:ext uri="{FF2B5EF4-FFF2-40B4-BE49-F238E27FC236}">
                <a16:creationId xmlns:a16="http://schemas.microsoft.com/office/drawing/2014/main" id="{7D00EA95-6AC2-A85F-910D-8C2EB4DB0CAC}"/>
              </a:ext>
            </a:extLst>
          </p:cNvPr>
          <p:cNvSpPr/>
          <p:nvPr/>
        </p:nvSpPr>
        <p:spPr>
          <a:xfrm>
            <a:off x="2029216" y="4943082"/>
            <a:ext cx="1803748" cy="4008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>
                <a:solidFill>
                  <a:schemeClr val="tx1"/>
                </a:solidFill>
              </a:rPr>
              <a:t>információ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6" name="Ellipszis 5">
            <a:hlinkClick r:id="rId4" action="ppaction://hlinksldjump"/>
            <a:extLst>
              <a:ext uri="{FF2B5EF4-FFF2-40B4-BE49-F238E27FC236}">
                <a16:creationId xmlns:a16="http://schemas.microsoft.com/office/drawing/2014/main" id="{0BCAC20F-5FE0-D977-2C5C-4A39685D66CA}"/>
              </a:ext>
            </a:extLst>
          </p:cNvPr>
          <p:cNvSpPr/>
          <p:nvPr/>
        </p:nvSpPr>
        <p:spPr>
          <a:xfrm>
            <a:off x="9411222" y="4943082"/>
            <a:ext cx="1803748" cy="6184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A barlangról</a:t>
            </a:r>
          </a:p>
        </p:txBody>
      </p:sp>
      <p:sp>
        <p:nvSpPr>
          <p:cNvPr id="7" name="Nyíl: lefelé mutató 6">
            <a:hlinkClick r:id="rId5" action="ppaction://hlinksldjump"/>
            <a:extLst>
              <a:ext uri="{FF2B5EF4-FFF2-40B4-BE49-F238E27FC236}">
                <a16:creationId xmlns:a16="http://schemas.microsoft.com/office/drawing/2014/main" id="{A01044B4-8A7D-A29F-EFD4-7856D3B5E7D1}"/>
              </a:ext>
            </a:extLst>
          </p:cNvPr>
          <p:cNvSpPr/>
          <p:nvPr/>
        </p:nvSpPr>
        <p:spPr>
          <a:xfrm rot="10800000">
            <a:off x="11478017" y="31316"/>
            <a:ext cx="588723" cy="76408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Nyíl: lefelé mutató 7">
            <a:hlinkClick r:id="rId6" action="ppaction://hlinksldjump"/>
            <a:extLst>
              <a:ext uri="{FF2B5EF4-FFF2-40B4-BE49-F238E27FC236}">
                <a16:creationId xmlns:a16="http://schemas.microsoft.com/office/drawing/2014/main" id="{CE84434C-2E18-C468-48D5-49B2541C7DD2}"/>
              </a:ext>
            </a:extLst>
          </p:cNvPr>
          <p:cNvSpPr/>
          <p:nvPr/>
        </p:nvSpPr>
        <p:spPr>
          <a:xfrm>
            <a:off x="5795376" y="5876314"/>
            <a:ext cx="588723" cy="76408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1541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26FDEAC-9260-C962-F165-D8980847E5E2}"/>
              </a:ext>
            </a:extLst>
          </p:cNvPr>
          <p:cNvSpPr txBox="1"/>
          <p:nvPr/>
        </p:nvSpPr>
        <p:spPr>
          <a:xfrm>
            <a:off x="0" y="175364"/>
            <a:ext cx="8192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Open Sans" panose="020B0606030504020204" pitchFamily="34" charset="0"/>
              </a:rPr>
              <a:t>Kizárólag egészséges látogatókat fogadunk. Ha valaki köhög vagy látványosan beteg, azt a túravezető kizárhatja a túrából.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Open Sans" panose="020B0606030504020204" pitchFamily="34" charset="0"/>
              </a:rPr>
              <a:t>A pénztárnál lehetőség szerint bankkártyával fizessenek.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Open Sans" panose="020B0606030504020204" pitchFamily="34" charset="0"/>
              </a:rPr>
              <a:t>Az öltöző konténerben, a ruházat, sisak átvételekor és leadásakor egy látogató tartózkodhat.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Open Sans" panose="020B0606030504020204" pitchFamily="34" charset="0"/>
              </a:rPr>
              <a:t>A barlangtúrák során, melyek maximális létszáma 13+3 fő túravezető, a túra csoportokat ezután 2–3 felé osztjuk. A túracsoportok igy maximálisan 5(6) fővel indulnak egymás után 10–15 perccel.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Open Sans" panose="020B0606030504020204" pitchFamily="34" charset="0"/>
              </a:rPr>
              <a:t>A barlangban található, nem jelentős hosszúságú acél szerkezetek fertőtlenítése naponta történik.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97CFE540-36CA-7C4E-F24D-4D029ABCCDDC}"/>
              </a:ext>
            </a:extLst>
          </p:cNvPr>
          <p:cNvSpPr txBox="1"/>
          <p:nvPr/>
        </p:nvSpPr>
        <p:spPr>
          <a:xfrm>
            <a:off x="263046" y="4095888"/>
            <a:ext cx="4981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hu-HU" b="0" i="0" dirty="0">
                <a:effectLst/>
                <a:latin typeface="Open Sans" panose="020B0606030504020204" pitchFamily="34" charset="0"/>
              </a:rPr>
              <a:t>Az egyes barlangtúra-típusokra    vonatkozó létszámkorlátozások: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Open Sans" panose="020B0606030504020204" pitchFamily="34" charset="0"/>
              </a:rPr>
              <a:t>alap túra: minimum 8 fő, maximum 13 fő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Open Sans" panose="020B0606030504020204" pitchFamily="34" charset="0"/>
              </a:rPr>
              <a:t>extrém túra: minimum 5 fő, maximum 8 fő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1247797-EE3A-ED05-D050-2C3C46901DDD}"/>
              </a:ext>
            </a:extLst>
          </p:cNvPr>
          <p:cNvSpPr txBox="1"/>
          <p:nvPr/>
        </p:nvSpPr>
        <p:spPr>
          <a:xfrm>
            <a:off x="7958203" y="175364"/>
            <a:ext cx="42337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Részvételi díj felnőttek részére (18 évtől)</a:t>
            </a:r>
          </a:p>
          <a:p>
            <a:endParaRPr lang="hu-HU" dirty="0"/>
          </a:p>
          <a:p>
            <a:r>
              <a:rPr lang="hu-HU" dirty="0"/>
              <a:t>Alap túra: 11.000,– Ft/fő</a:t>
            </a:r>
          </a:p>
          <a:p>
            <a:r>
              <a:rPr lang="hu-HU" dirty="0"/>
              <a:t>Alap túra csoportos jelentkezés esetén (26 főtől): 9.000,– Ft/fő</a:t>
            </a:r>
          </a:p>
          <a:p>
            <a:r>
              <a:rPr lang="hu-HU" dirty="0"/>
              <a:t>* Hatályos igazgatói utasítás letöltése</a:t>
            </a:r>
          </a:p>
          <a:p>
            <a:endParaRPr lang="hu-HU" dirty="0"/>
          </a:p>
          <a:p>
            <a:r>
              <a:rPr lang="hu-HU" dirty="0"/>
              <a:t>Extrém 1. túra: 15.000,– Ft/fő</a:t>
            </a:r>
          </a:p>
          <a:p>
            <a:r>
              <a:rPr lang="hu-HU" dirty="0"/>
              <a:t>Extrém 1. túra csoportos jegy: nincs</a:t>
            </a:r>
          </a:p>
          <a:p>
            <a:endParaRPr lang="hu-HU" dirty="0"/>
          </a:p>
          <a:p>
            <a:r>
              <a:rPr lang="hu-HU" dirty="0"/>
              <a:t>Extrém 2. túra: 18.000,– Ft/fő</a:t>
            </a:r>
          </a:p>
          <a:p>
            <a:r>
              <a:rPr lang="hu-HU" dirty="0"/>
              <a:t>Extrém 2. túra csoportos jegy: nincs</a:t>
            </a:r>
          </a:p>
          <a:p>
            <a:endParaRPr lang="hu-HU" dirty="0"/>
          </a:p>
          <a:p>
            <a:r>
              <a:rPr lang="hu-HU" dirty="0"/>
              <a:t>Részvételi díj 10–18 évesek részére</a:t>
            </a:r>
          </a:p>
          <a:p>
            <a:endParaRPr lang="hu-HU" dirty="0"/>
          </a:p>
          <a:p>
            <a:r>
              <a:rPr lang="hu-HU" dirty="0"/>
              <a:t>Alap túra: 7.000,– Ft/fő</a:t>
            </a:r>
          </a:p>
          <a:p>
            <a:r>
              <a:rPr lang="hu-HU" dirty="0"/>
              <a:t>Alap túra csoportos jelentkezés esetén (26 főtől): 6.000,– Ft/fő</a:t>
            </a:r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AED86D5D-DBCD-CFC4-156B-86B9D5770965}"/>
              </a:ext>
            </a:extLst>
          </p:cNvPr>
          <p:cNvCxnSpPr>
            <a:cxnSpLocks/>
          </p:cNvCxnSpPr>
          <p:nvPr/>
        </p:nvCxnSpPr>
        <p:spPr>
          <a:xfrm>
            <a:off x="7899748" y="0"/>
            <a:ext cx="58455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zis 11">
            <a:hlinkClick r:id="rId2" action="ppaction://hlinksldjump"/>
            <a:extLst>
              <a:ext uri="{FF2B5EF4-FFF2-40B4-BE49-F238E27FC236}">
                <a16:creationId xmlns:a16="http://schemas.microsoft.com/office/drawing/2014/main" id="{F2E88EFA-E3AC-990F-128D-050C74F80BD8}"/>
              </a:ext>
            </a:extLst>
          </p:cNvPr>
          <p:cNvSpPr/>
          <p:nvPr/>
        </p:nvSpPr>
        <p:spPr>
          <a:xfrm>
            <a:off x="200416" y="6314142"/>
            <a:ext cx="1490598" cy="3121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vissza</a:t>
            </a:r>
          </a:p>
        </p:txBody>
      </p:sp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68BAF46D-4248-7A20-9332-14A908BA3910}"/>
              </a:ext>
            </a:extLst>
          </p:cNvPr>
          <p:cNvCxnSpPr>
            <a:cxnSpLocks/>
          </p:cNvCxnSpPr>
          <p:nvPr/>
        </p:nvCxnSpPr>
        <p:spPr>
          <a:xfrm>
            <a:off x="0" y="3463834"/>
            <a:ext cx="79582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38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96947E49-CC86-15F2-8181-00CFD968C507}"/>
              </a:ext>
            </a:extLst>
          </p:cNvPr>
          <p:cNvSpPr txBox="1"/>
          <p:nvPr/>
        </p:nvSpPr>
        <p:spPr>
          <a:xfrm>
            <a:off x="375780" y="1126732"/>
            <a:ext cx="6576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A 393 méteres tengerszint feletti magasságban, a Balaton-felvidéki Nemzeti Park fokozottan védett területén nyíló barlang a bejárat mellett is látható szúrós csodabogyó nevű örökzöld cserjéről kapta nevét, amelynek itt találjuk északi elterjedési határát.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B5EBF97-F46C-1C0D-9809-2C22A6A5292A}"/>
              </a:ext>
            </a:extLst>
          </p:cNvPr>
          <p:cNvSpPr txBox="1"/>
          <p:nvPr/>
        </p:nvSpPr>
        <p:spPr>
          <a:xfrm>
            <a:off x="375780" y="3199335"/>
            <a:ext cx="8467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A barlang jelenleg ismert járatainak hossza összesen immár 6 kilométer, mélysége -136 m (már most hangsúlyozzuk, hogy a barlangtúrák ennek a hossznak csupán töredékét érintik). Járatai elsősorban tektonikus mozgások során jöttek létre, így túlnyomórészt hasadékfolyosók, termek és aknák jellemzik. 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B483678-F803-77C6-F3D7-F21FE80EFAE8}"/>
              </a:ext>
            </a:extLst>
          </p:cNvPr>
          <p:cNvSpPr txBox="1"/>
          <p:nvPr/>
        </p:nvSpPr>
        <p:spPr>
          <a:xfrm>
            <a:off x="375780" y="4994939"/>
            <a:ext cx="10409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b="0" i="0" dirty="0">
                <a:effectLst/>
                <a:latin typeface="Open Sans" panose="020B0606030504020204" pitchFamily="34" charset="0"/>
              </a:rPr>
              <a:t>A barlang jelenleg ismert járatainak hossza összesen immár 6 kilométer, mélysége -136 m (már most hangsúlyozzuk, hogy a barlangtúrák ennek a hossznak csupán töredékét érintik). Járatai elsősorban tektonikus mozgások során jöttek létre, így túlnyomórészt hasadékfolyosók, termek és aknák jellemzik. Egyes – az itt ismertetett túrák által is érintett – szakaszokon (Függőkert, Meseország stb.)</a:t>
            </a:r>
            <a:endParaRPr lang="hu-HU" dirty="0"/>
          </a:p>
        </p:txBody>
      </p:sp>
      <p:pic>
        <p:nvPicPr>
          <p:cNvPr id="2050" name="Picture 2" descr="a barlangrol">
            <a:extLst>
              <a:ext uri="{FF2B5EF4-FFF2-40B4-BE49-F238E27FC236}">
                <a16:creationId xmlns:a16="http://schemas.microsoft.com/office/drawing/2014/main" id="{BD130606-A4E1-F1B6-FEA4-6DD3F222F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568" y="203939"/>
            <a:ext cx="28575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zis 6">
            <a:hlinkClick r:id="rId3" action="ppaction://hlinksldjump"/>
            <a:extLst>
              <a:ext uri="{FF2B5EF4-FFF2-40B4-BE49-F238E27FC236}">
                <a16:creationId xmlns:a16="http://schemas.microsoft.com/office/drawing/2014/main" id="{004D4A4B-93C8-0B87-9D0E-BC56EECFDC5D}"/>
              </a:ext>
            </a:extLst>
          </p:cNvPr>
          <p:cNvSpPr/>
          <p:nvPr/>
        </p:nvSpPr>
        <p:spPr>
          <a:xfrm>
            <a:off x="10701402" y="6472267"/>
            <a:ext cx="1490598" cy="3121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vissza</a:t>
            </a: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372B1A53-31DD-0C18-B2AD-675C0A662631}"/>
              </a:ext>
            </a:extLst>
          </p:cNvPr>
          <p:cNvCxnSpPr/>
          <p:nvPr/>
        </p:nvCxnSpPr>
        <p:spPr>
          <a:xfrm>
            <a:off x="0" y="2899954"/>
            <a:ext cx="9151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8BD87978-5AA0-632E-6EDA-F3D529BA7554}"/>
              </a:ext>
            </a:extLst>
          </p:cNvPr>
          <p:cNvCxnSpPr>
            <a:cxnSpLocks/>
          </p:cNvCxnSpPr>
          <p:nvPr/>
        </p:nvCxnSpPr>
        <p:spPr>
          <a:xfrm>
            <a:off x="0" y="4672149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2D26D6F-6EF2-4800-0ECE-906642DB1E35}"/>
              </a:ext>
            </a:extLst>
          </p:cNvPr>
          <p:cNvCxnSpPr/>
          <p:nvPr/>
        </p:nvCxnSpPr>
        <p:spPr>
          <a:xfrm>
            <a:off x="0" y="631371"/>
            <a:ext cx="9151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94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irkuszi élet közelről Zamárdiban – minden nap megfürdetik Szandra  elefántot | LikeBalaton">
            <a:extLst>
              <a:ext uri="{FF2B5EF4-FFF2-40B4-BE49-F238E27FC236}">
                <a16:creationId xmlns:a16="http://schemas.microsoft.com/office/drawing/2014/main" id="{1A5D8F2C-5DC2-7E6C-7087-455B15BC5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C968BAF-88A5-C66C-5C83-C69A241AEF25}"/>
              </a:ext>
            </a:extLst>
          </p:cNvPr>
          <p:cNvSpPr txBox="1"/>
          <p:nvPr/>
        </p:nvSpPr>
        <p:spPr>
          <a:xfrm>
            <a:off x="69669" y="200077"/>
            <a:ext cx="54951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b="0" i="0" dirty="0">
                <a:solidFill>
                  <a:schemeClr val="bg1"/>
                </a:solidFill>
                <a:effectLst/>
                <a:latin typeface="Linux Libertine"/>
              </a:rPr>
              <a:t>Richter Flórián Cirkusz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Ellipszis 4">
            <a:hlinkClick r:id="rId3" action="ppaction://hlinksldjump"/>
            <a:extLst>
              <a:ext uri="{FF2B5EF4-FFF2-40B4-BE49-F238E27FC236}">
                <a16:creationId xmlns:a16="http://schemas.microsoft.com/office/drawing/2014/main" id="{BD5AE03C-2747-E0D5-333D-6A499F2AA03B}"/>
              </a:ext>
            </a:extLst>
          </p:cNvPr>
          <p:cNvSpPr/>
          <p:nvPr/>
        </p:nvSpPr>
        <p:spPr>
          <a:xfrm>
            <a:off x="2029216" y="4943082"/>
            <a:ext cx="1803748" cy="4008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>
                <a:solidFill>
                  <a:schemeClr val="tx1"/>
                </a:solidFill>
              </a:rPr>
              <a:t>információ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6" name="Ellipszis 5">
            <a:hlinkClick r:id="rId4" action="ppaction://hlinksldjump"/>
            <a:extLst>
              <a:ext uri="{FF2B5EF4-FFF2-40B4-BE49-F238E27FC236}">
                <a16:creationId xmlns:a16="http://schemas.microsoft.com/office/drawing/2014/main" id="{9BCD2715-7CEA-C877-362C-5A4E46C2DDB1}"/>
              </a:ext>
            </a:extLst>
          </p:cNvPr>
          <p:cNvSpPr/>
          <p:nvPr/>
        </p:nvSpPr>
        <p:spPr>
          <a:xfrm>
            <a:off x="8755335" y="5143498"/>
            <a:ext cx="1803748" cy="4008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A cirkuszról</a:t>
            </a:r>
          </a:p>
        </p:txBody>
      </p:sp>
      <p:sp>
        <p:nvSpPr>
          <p:cNvPr id="7" name="Nyíl: lefelé mutató 6">
            <a:hlinkClick r:id="rId5" action="ppaction://hlinksldjump"/>
            <a:extLst>
              <a:ext uri="{FF2B5EF4-FFF2-40B4-BE49-F238E27FC236}">
                <a16:creationId xmlns:a16="http://schemas.microsoft.com/office/drawing/2014/main" id="{7CDF9AF5-4444-0A24-190A-293E652FFFFE}"/>
              </a:ext>
            </a:extLst>
          </p:cNvPr>
          <p:cNvSpPr/>
          <p:nvPr/>
        </p:nvSpPr>
        <p:spPr>
          <a:xfrm rot="10800000">
            <a:off x="5801638" y="0"/>
            <a:ext cx="588723" cy="76408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137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0ABC2EC6-5FC6-C2FD-6A44-C74F5A9283B7}"/>
              </a:ext>
            </a:extLst>
          </p:cNvPr>
          <p:cNvSpPr txBox="1"/>
          <p:nvPr/>
        </p:nvSpPr>
        <p:spPr>
          <a:xfrm>
            <a:off x="85725" y="85725"/>
            <a:ext cx="51625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 Richter Flórián Cirkusz (rövidítve RFC, angolul Richter </a:t>
            </a:r>
            <a:r>
              <a:rPr lang="hu-HU" dirty="0" err="1"/>
              <a:t>Florian</a:t>
            </a:r>
            <a:r>
              <a:rPr lang="hu-HU" dirty="0"/>
              <a:t> Circus) magyarországi utazócirkusz. A cirkusz a Richter artistacsalád tulajdonában áll, 2016-ban alapította a névadó Richter Flórián, a Monte-carlói Nemzetközi Cirkuszfesztivál Arany és Ezüst Bohóc-díjas artistája, Hortobágyi Károly-díjas cirkuszművész,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Richter Flórián Cirkusz a nagyobb cirkuszvállalkozások közé tartozik, társulatát körülbelül 50 fő alkotja, fűthető sátruk 1500 fő befogadására alkalmas. A cirkusz előadásait egy cirkuszi zenekar kíséri, a produkciók jelentős részét külföldi szerződött művészek adják elő. Nyaranta a Balaton déli partján, Zamárdiban töltenek el hosszabb időt.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826EF48-F5B6-3C5D-CF21-26E8532854FE}"/>
              </a:ext>
            </a:extLst>
          </p:cNvPr>
          <p:cNvSpPr txBox="1"/>
          <p:nvPr/>
        </p:nvSpPr>
        <p:spPr>
          <a:xfrm>
            <a:off x="5629274" y="85725"/>
            <a:ext cx="614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Richter Flórián a Richter artistacsalád tagja, akiknek az első cirkuszáról, melyet a berlini Brandenburgi kapunál állítottak fel, 1821-ből származik az első feljegyzés. Flórián szülei, Richter József és Karola szintén artisták voltak. </a:t>
            </a:r>
          </a:p>
        </p:txBody>
      </p:sp>
      <p:pic>
        <p:nvPicPr>
          <p:cNvPr id="2050" name="Picture 2" descr="Főoldal - Richter Flórián Cirkusz">
            <a:extLst>
              <a:ext uri="{FF2B5EF4-FFF2-40B4-BE49-F238E27FC236}">
                <a16:creationId xmlns:a16="http://schemas.microsoft.com/office/drawing/2014/main" id="{E5BF00EC-90CA-FB6A-2609-D0FF313D8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3390" r="-11944" b="-26380"/>
          <a:stretch/>
        </p:blipFill>
        <p:spPr bwMode="auto">
          <a:xfrm>
            <a:off x="6557963" y="1538287"/>
            <a:ext cx="4910137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041C38E1-3017-E6BA-91E1-8051D10C6C63}"/>
              </a:ext>
            </a:extLst>
          </p:cNvPr>
          <p:cNvCxnSpPr>
            <a:cxnSpLocks/>
          </p:cNvCxnSpPr>
          <p:nvPr/>
        </p:nvCxnSpPr>
        <p:spPr>
          <a:xfrm>
            <a:off x="0" y="2352675"/>
            <a:ext cx="55483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E59C62FF-3E50-E357-711E-2F118C01152F}"/>
              </a:ext>
            </a:extLst>
          </p:cNvPr>
          <p:cNvCxnSpPr>
            <a:cxnSpLocks/>
          </p:cNvCxnSpPr>
          <p:nvPr/>
        </p:nvCxnSpPr>
        <p:spPr>
          <a:xfrm>
            <a:off x="5548311" y="-522104"/>
            <a:ext cx="0" cy="7380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llipszis 13">
            <a:hlinkClick r:id="rId3" action="ppaction://hlinksldjump"/>
            <a:extLst>
              <a:ext uri="{FF2B5EF4-FFF2-40B4-BE49-F238E27FC236}">
                <a16:creationId xmlns:a16="http://schemas.microsoft.com/office/drawing/2014/main" id="{C308363D-AA9C-E3AD-85BA-4FFFBE0F6013}"/>
              </a:ext>
            </a:extLst>
          </p:cNvPr>
          <p:cNvSpPr/>
          <p:nvPr/>
        </p:nvSpPr>
        <p:spPr>
          <a:xfrm>
            <a:off x="10701402" y="6472267"/>
            <a:ext cx="1490598" cy="3121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vissza</a:t>
            </a:r>
          </a:p>
        </p:txBody>
      </p:sp>
    </p:spTree>
    <p:extLst>
      <p:ext uri="{BB962C8B-B14F-4D97-AF65-F5344CB8AC3E}">
        <p14:creationId xmlns:p14="http://schemas.microsoft.com/office/powerpoint/2010/main" val="337319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doboz 6">
            <a:extLst>
              <a:ext uri="{FF2B5EF4-FFF2-40B4-BE49-F238E27FC236}">
                <a16:creationId xmlns:a16="http://schemas.microsoft.com/office/drawing/2014/main" id="{FCA05620-69FF-28C8-1682-A31070439060}"/>
              </a:ext>
            </a:extLst>
          </p:cNvPr>
          <p:cNvSpPr txBox="1"/>
          <p:nvPr/>
        </p:nvSpPr>
        <p:spPr>
          <a:xfrm>
            <a:off x="171450" y="111115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Lelátó - 4.499 Ft/fő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Lelátó - 4.999 Ft/fő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Páholy - 6.499 Ft/fő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VIP Páholy - 7.999 Ft/fő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 belépés 2 éves korig ingyenes!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előadás 2 - 2 és fél óra hosszú, egy 20 perces szünettel. Az időpontok előre nem várt események miatt (pl. rossz időjárás) változhatnak. Naprakész információkért keresse fel Facebook oldalunkat!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Pénztár </a:t>
            </a:r>
            <a:r>
              <a:rPr lang="hu-HU" dirty="0" err="1"/>
              <a:t>nyitvatartás</a:t>
            </a:r>
            <a:r>
              <a:rPr lang="hu-HU" dirty="0"/>
              <a:t>  09:00-12:00 és 13:00-18:30 óráig. </a:t>
            </a:r>
          </a:p>
        </p:txBody>
      </p:sp>
      <p:pic>
        <p:nvPicPr>
          <p:cNvPr id="3076" name="Picture 4" descr="richter porond kép">
            <a:extLst>
              <a:ext uri="{FF2B5EF4-FFF2-40B4-BE49-F238E27FC236}">
                <a16:creationId xmlns:a16="http://schemas.microsoft.com/office/drawing/2014/main" id="{9D9DB2C1-1EC3-6FA9-0BC1-166D75B8B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527435"/>
            <a:ext cx="44196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5200597F-B5F5-1A0D-4E02-4433B63C7375}"/>
              </a:ext>
            </a:extLst>
          </p:cNvPr>
          <p:cNvSpPr txBox="1"/>
          <p:nvPr/>
        </p:nvSpPr>
        <p:spPr>
          <a:xfrm>
            <a:off x="7334250" y="341947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Néhány műsorszám: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Richter Angelina és a lovak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Szandra az elefánthölgy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Matute</a:t>
            </a:r>
            <a:r>
              <a:rPr lang="hu-HU" dirty="0"/>
              <a:t> Alvarez bohóc</a:t>
            </a:r>
          </a:p>
          <a:p>
            <a:endParaRPr lang="hu-HU" dirty="0"/>
          </a:p>
        </p:txBody>
      </p:sp>
      <p:pic>
        <p:nvPicPr>
          <p:cNvPr id="3078" name="Picture 6" descr="Flórián és Szandra">
            <a:extLst>
              <a:ext uri="{FF2B5EF4-FFF2-40B4-BE49-F238E27FC236}">
                <a16:creationId xmlns:a16="http://schemas.microsoft.com/office/drawing/2014/main" id="{0086EC91-B129-D374-6AB3-5294C7816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819275"/>
            <a:ext cx="2209800" cy="14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ngelina_friz_lovak">
            <a:extLst>
              <a:ext uri="{FF2B5EF4-FFF2-40B4-BE49-F238E27FC236}">
                <a16:creationId xmlns:a16="http://schemas.microsoft.com/office/drawing/2014/main" id="{356B3734-DCD4-8788-F199-E1218FDF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819275"/>
            <a:ext cx="2209800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B880A1F5-C072-2614-65B2-AC2DA0AA6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3296602"/>
            <a:ext cx="2209800" cy="14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4F6FB4D2-D7B5-BAF1-BBCB-7E3FFF21181F}"/>
              </a:ext>
            </a:extLst>
          </p:cNvPr>
          <p:cNvCxnSpPr/>
          <p:nvPr/>
        </p:nvCxnSpPr>
        <p:spPr>
          <a:xfrm>
            <a:off x="0" y="3527435"/>
            <a:ext cx="62674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4AD7BD43-FCD9-0F91-9ACD-E99BBB148033}"/>
              </a:ext>
            </a:extLst>
          </p:cNvPr>
          <p:cNvCxnSpPr>
            <a:cxnSpLocks/>
          </p:cNvCxnSpPr>
          <p:nvPr/>
        </p:nvCxnSpPr>
        <p:spPr>
          <a:xfrm flipV="1">
            <a:off x="6257925" y="0"/>
            <a:ext cx="9525" cy="35360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C206FE6-31D1-5E8C-EB62-F3DF4B14F596}"/>
              </a:ext>
            </a:extLst>
          </p:cNvPr>
          <p:cNvCxnSpPr>
            <a:cxnSpLocks/>
          </p:cNvCxnSpPr>
          <p:nvPr/>
        </p:nvCxnSpPr>
        <p:spPr>
          <a:xfrm>
            <a:off x="6257925" y="3527435"/>
            <a:ext cx="0" cy="3330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Ellipszis 19">
            <a:hlinkClick r:id="rId6" action="ppaction://hlinksldjump"/>
            <a:extLst>
              <a:ext uri="{FF2B5EF4-FFF2-40B4-BE49-F238E27FC236}">
                <a16:creationId xmlns:a16="http://schemas.microsoft.com/office/drawing/2014/main" id="{B623B6C6-C334-CB56-8AC3-301F1AD6AA6E}"/>
              </a:ext>
            </a:extLst>
          </p:cNvPr>
          <p:cNvSpPr/>
          <p:nvPr/>
        </p:nvSpPr>
        <p:spPr>
          <a:xfrm>
            <a:off x="10701402" y="6472267"/>
            <a:ext cx="1490598" cy="31212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vissza</a:t>
            </a:r>
          </a:p>
        </p:txBody>
      </p:sp>
    </p:spTree>
    <p:extLst>
      <p:ext uri="{BB962C8B-B14F-4D97-AF65-F5344CB8AC3E}">
        <p14:creationId xmlns:p14="http://schemas.microsoft.com/office/powerpoint/2010/main" val="284624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863</Words>
  <Application>Microsoft Office PowerPoint</Application>
  <PresentationFormat>Szélesvásznú</PresentationFormat>
  <Paragraphs>85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20" baseType="lpstr">
      <vt:lpstr>ABeeZee</vt:lpstr>
      <vt:lpstr>Arial</vt:lpstr>
      <vt:lpstr>Calibri</vt:lpstr>
      <vt:lpstr>Calibri Light</vt:lpstr>
      <vt:lpstr>Courier New</vt:lpstr>
      <vt:lpstr>Franklin Gothic Medium</vt:lpstr>
      <vt:lpstr>gg sans</vt:lpstr>
      <vt:lpstr>Linux Libertine</vt:lpstr>
      <vt:lpstr>Open Sans</vt:lpstr>
      <vt:lpstr>sourcesanspro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áron szkotniczky</dc:creator>
  <cp:lastModifiedBy>áron szkotniczky</cp:lastModifiedBy>
  <cp:revision>2</cp:revision>
  <dcterms:created xsi:type="dcterms:W3CDTF">2023-10-11T16:36:14Z</dcterms:created>
  <dcterms:modified xsi:type="dcterms:W3CDTF">2023-10-12T18:25:15Z</dcterms:modified>
</cp:coreProperties>
</file>